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DE"/>
    <a:srgbClr val="FFF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10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F6E9C-786C-4BEE-A18E-098268E0E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4B0C27-94A7-46B9-B02D-747F588F4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29AD5D-D3D5-4186-927C-86DCE0EF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F58-751E-40D3-9C56-6BCA0E3F677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B7FDED-29FF-4491-9BD0-0F5A522B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AEC5E-455B-4222-8232-12C73DBE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6BFF-8618-4678-B1A7-0CCC40B4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2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56C8E-5B29-4D4D-8D57-BEB6029A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2B7A84-F3D1-4421-AEC3-0791FED6A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DA5B6-76F0-47F1-BEA1-23C24EAD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F58-751E-40D3-9C56-6BCA0E3F677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367A88-3826-4465-BFE1-18CB22F7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377E81-D127-4AAE-81ED-E20F3E30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6BFF-8618-4678-B1A7-0CCC40B4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0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B89ADA-4D01-472D-AD6B-6C2C5D51A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770A55-3991-41A9-81FA-82AD27304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EF48C8-5D96-4EB1-B35F-EEB89C96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F58-751E-40D3-9C56-6BCA0E3F677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10151C-F03D-4AB7-81B6-CF21FEE7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60DB3-BC17-4F0A-B865-DD5F57AC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6BFF-8618-4678-B1A7-0CCC40B4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26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5EF41-1223-4434-A3A3-575094CA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E5F6B-8649-4367-A9DE-9AD6D4CD3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2F51AD-8BE5-4F88-BD79-9610CB964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F58-751E-40D3-9C56-6BCA0E3F677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EEB08D-F0EA-4ACE-86AE-EFF4FC0C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09192-81F4-4BAA-8FA8-B2155C0B0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6BFF-8618-4678-B1A7-0CCC40B4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7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8A745-C120-4F65-B87F-B70686D0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FCB8A2-D056-437F-8C5A-ACF121932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1E6F5-AC4F-4466-8482-A9F3B650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F58-751E-40D3-9C56-6BCA0E3F677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202CB5-F38C-4FBB-A561-B67FE799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63908F-453F-4F25-8902-A3C7B90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6BFF-8618-4678-B1A7-0CCC40B4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6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77886-9FC4-4278-B783-C615C29E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26E0E-6603-41A9-BF4C-E21B72D38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A46982-03C7-4471-BF84-FD3211C4B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9C9AB9-7A77-47F8-8FAB-09309052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F58-751E-40D3-9C56-6BCA0E3F677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AE43C-0E84-448F-9D84-79A7425F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221384-13B1-43BC-B019-F4E1FAA6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6BFF-8618-4678-B1A7-0CCC40B4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2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DE1B7-228C-4231-94AA-BB37DEB31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7BE153-EF56-4024-BC76-F8CAE4A6C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58C317-F082-49B6-B607-5E11CA59F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0FD638-786E-429D-A4D7-D28624737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3D611-A9CE-4CC1-84F7-6B1303C64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D185E5-4438-49D4-BF62-C3A5BBD5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F58-751E-40D3-9C56-6BCA0E3F677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44482F-94B3-4812-B8E4-FBD8AD873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3C85F-1A57-48E3-87F3-7A3EFDCA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6BFF-8618-4678-B1A7-0CCC40B4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4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6DD53-4204-4FAC-B263-73964755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F0D989-BB8B-47BC-8CE9-A35319B5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F58-751E-40D3-9C56-6BCA0E3F677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1BF432-C683-42E2-9711-7B463082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D9978A-E6C6-4218-B596-1EB3C3F4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6BFF-8618-4678-B1A7-0CCC40B4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2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B31256-F499-44FE-AF4C-4F0984E0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F58-751E-40D3-9C56-6BCA0E3F677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CDA710-EF95-44AE-8FBC-D1C73F34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214C44-F887-4B20-8A28-02597D4C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6BFF-8618-4678-B1A7-0CCC40B4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4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F0DCF-0471-4780-A81E-BF7D9500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EA7465-D341-4A24-A526-3BA87640B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4B49C2-9A08-4299-AE8E-095EFA02C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67925-983C-4B70-A24D-B676D603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F58-751E-40D3-9C56-6BCA0E3F677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1A733B-BCF3-46CD-B524-9B743ACB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49639D-CC3F-45F9-85F9-0FCE1E6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6BFF-8618-4678-B1A7-0CCC40B4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7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DF0FE-CD6C-48C8-B277-9BDE9F17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C91E7-899F-4E5F-A252-F4026B70B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FFC85E-3804-4A67-BAE9-39BC4EE83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226765-D5FE-45B7-BAC6-24BE2CDA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F58-751E-40D3-9C56-6BCA0E3F677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D2B9A8-DBB0-4A4D-8AB0-9593D48E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9E4530-72C0-4C6A-8708-56ACB9FA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6BFF-8618-4678-B1A7-0CCC40B4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1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2000">
              <a:srgbClr val="FEF1DE">
                <a:alpha val="0"/>
              </a:srgbClr>
            </a:gs>
            <a:gs pos="95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6DE21-FC85-417D-98A1-5B81C79B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E1D144-0BEE-4982-9B0D-61BBAB12A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736E95-E98B-40BB-B177-68DC3BFD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F3F58-751E-40D3-9C56-6BCA0E3F677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61D650-A78B-4084-B797-5E0E75B85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A525D1-20DE-4161-ADDC-6B293250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6BFF-8618-4678-B1A7-0CCC40B4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8EE74-D094-4210-8A1A-B6618B8AD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1390876"/>
            <a:ext cx="954405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Метилирование генов наследственных аневризм при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аортопатиях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8247C0-1291-4EFA-B492-F017F090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5497"/>
            <a:ext cx="9144000" cy="1655762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Гончарова И.А. 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Шипулина С.А. 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Зарубин А.А.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Королева Ю.А.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Панфилов Д.С. 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Козлов Б.Н.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Назаренко М.С.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C681D-8F78-4401-8C9C-14CA329DE4AE}"/>
              </a:ext>
            </a:extLst>
          </p:cNvPr>
          <p:cNvSpPr txBox="1"/>
          <p:nvPr/>
        </p:nvSpPr>
        <p:spPr>
          <a:xfrm>
            <a:off x="1523999" y="4359052"/>
            <a:ext cx="9969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 – Научно-исследовательский институт медицинской генетики, Томский национальный исследовательский медицинский центр Российской академии наук, Томск, Россия. 634050,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г. Томск, ул. Набережная реки Ушайки, д. 10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 – Научно-исследовательский институт кардиологии, Томский национальный исследовательский медицинский центр Российской академии наук, Томск, Россия. 634012, г. Томск, ул. Киевская, 111а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5D3F9-DCAB-4DD3-8656-4278527F80C9}"/>
              </a:ext>
            </a:extLst>
          </p:cNvPr>
          <p:cNvSpPr txBox="1"/>
          <p:nvPr/>
        </p:nvSpPr>
        <p:spPr>
          <a:xfrm>
            <a:off x="1523999" y="6152685"/>
            <a:ext cx="361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irina.goncharova@medgenetics.ru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CF9EA-6868-48F5-9A9E-BB65F79AFF3B}"/>
              </a:ext>
            </a:extLst>
          </p:cNvPr>
          <p:cNvSpPr txBox="1"/>
          <p:nvPr/>
        </p:nvSpPr>
        <p:spPr>
          <a:xfrm>
            <a:off x="1523999" y="6499769"/>
            <a:ext cx="9772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Государственное задание Министерства науки и высшего образования № 122020300041-7.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74B8B0-BA6E-472D-BE16-EA988183A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24" r="61990" b="20074"/>
          <a:stretch/>
        </p:blipFill>
        <p:spPr>
          <a:xfrm>
            <a:off x="1678389" y="70861"/>
            <a:ext cx="1999081" cy="244128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40EBDE2-208F-49D5-8F32-AD2431842C0A}"/>
              </a:ext>
            </a:extLst>
          </p:cNvPr>
          <p:cNvGrpSpPr/>
          <p:nvPr/>
        </p:nvGrpSpPr>
        <p:grpSpPr>
          <a:xfrm>
            <a:off x="395758" y="300895"/>
            <a:ext cx="4419097" cy="1158644"/>
            <a:chOff x="395758" y="300895"/>
            <a:chExt cx="4419097" cy="1158644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200159DD-2C9B-4781-92B0-9F8C9800EC4A}"/>
                </a:ext>
              </a:extLst>
            </p:cNvPr>
            <p:cNvGrpSpPr/>
            <p:nvPr/>
          </p:nvGrpSpPr>
          <p:grpSpPr>
            <a:xfrm>
              <a:off x="2796724" y="300895"/>
              <a:ext cx="2018131" cy="1158644"/>
              <a:chOff x="6417748" y="192925"/>
              <a:chExt cx="2018131" cy="1158644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17ED2863-CA53-48A9-8DBB-0251FB263C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61990" b="40490"/>
              <a:stretch/>
            </p:blipFill>
            <p:spPr>
              <a:xfrm>
                <a:off x="6436798" y="192925"/>
                <a:ext cx="1999081" cy="811560"/>
              </a:xfrm>
              <a:prstGeom prst="rect">
                <a:avLst/>
              </a:prstGeom>
            </p:spPr>
          </p:pic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F32707D3-F4A4-48BC-B524-9CC2156534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9505" r="61990" b="-446"/>
              <a:stretch/>
            </p:blipFill>
            <p:spPr>
              <a:xfrm>
                <a:off x="6417748" y="1065985"/>
                <a:ext cx="1999081" cy="285584"/>
              </a:xfrm>
              <a:prstGeom prst="rect">
                <a:avLst/>
              </a:prstGeom>
            </p:spPr>
          </p:pic>
        </p:grp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0F327CF-D3E8-416A-A05C-DFA069A8C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758" y="302480"/>
              <a:ext cx="2575464" cy="906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64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CB75CC6-BF99-4133-BB72-251BD6CC5905}"/>
              </a:ext>
            </a:extLst>
          </p:cNvPr>
          <p:cNvGrpSpPr/>
          <p:nvPr/>
        </p:nvGrpSpPr>
        <p:grpSpPr>
          <a:xfrm>
            <a:off x="443913" y="337262"/>
            <a:ext cx="12369770" cy="3234122"/>
            <a:chOff x="443913" y="344086"/>
            <a:chExt cx="12369770" cy="3234122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877162FF-34B1-4350-93B7-4A0FF3266ABA}"/>
                </a:ext>
              </a:extLst>
            </p:cNvPr>
            <p:cNvGrpSpPr/>
            <p:nvPr/>
          </p:nvGrpSpPr>
          <p:grpSpPr>
            <a:xfrm>
              <a:off x="3182287" y="344086"/>
              <a:ext cx="9631396" cy="3234122"/>
              <a:chOff x="2978005" y="1124966"/>
              <a:chExt cx="9631396" cy="3234122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7C5C8EDF-886E-4B73-B295-37487DB7511C}"/>
                  </a:ext>
                </a:extLst>
              </p:cNvPr>
              <p:cNvSpPr/>
              <p:nvPr/>
            </p:nvSpPr>
            <p:spPr>
              <a:xfrm>
                <a:off x="2978005" y="1124966"/>
                <a:ext cx="8739073" cy="323412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1487F496-4512-48AE-A02E-DE7822659E33}"/>
                  </a:ext>
                </a:extLst>
              </p:cNvPr>
              <p:cNvGrpSpPr/>
              <p:nvPr/>
            </p:nvGrpSpPr>
            <p:grpSpPr>
              <a:xfrm>
                <a:off x="3055888" y="1180131"/>
                <a:ext cx="9553513" cy="3152364"/>
                <a:chOff x="3055375" y="1180131"/>
                <a:chExt cx="9549604" cy="3152364"/>
              </a:xfrm>
            </p:grpSpPr>
            <p:pic>
              <p:nvPicPr>
                <p:cNvPr id="26" name="Рисунок 25">
                  <a:extLst>
                    <a:ext uri="{FF2B5EF4-FFF2-40B4-BE49-F238E27FC236}">
                      <a16:creationId xmlns:a16="http://schemas.microsoft.com/office/drawing/2014/main" id="{A34B325B-90F2-4D99-99A4-7292A06F86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170" t="19940" r="11064" b="24383"/>
                <a:stretch/>
              </p:blipFill>
              <p:spPr>
                <a:xfrm>
                  <a:off x="8942658" y="2055623"/>
                  <a:ext cx="2143267" cy="1963536"/>
                </a:xfrm>
                <a:prstGeom prst="rect">
                  <a:avLst/>
                </a:prstGeom>
              </p:spPr>
            </p:pic>
            <p:sp>
              <p:nvSpPr>
                <p:cNvPr id="27" name="Объект 2">
                  <a:extLst>
                    <a:ext uri="{FF2B5EF4-FFF2-40B4-BE49-F238E27FC236}">
                      <a16:creationId xmlns:a16="http://schemas.microsoft.com/office/drawing/2014/main" id="{C2A56630-FA84-45CC-B617-DADAD4AFF1F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757763" y="1195843"/>
                  <a:ext cx="3155593" cy="132556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ru-RU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cs typeface="Times New Roman" panose="02020603050405020304" pitchFamily="18" charset="0"/>
                    </a:rPr>
                    <a:t>Реже</a:t>
                  </a: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cs typeface="Times New Roman" panose="02020603050405020304" pitchFamily="18" charset="0"/>
                    </a:rPr>
                    <a:t> регистрируются такие клинические осложнения атеросклероза коронарных артерий, как </a:t>
                  </a:r>
                  <a:r>
                    <a:rPr kumimoji="0" lang="ru-RU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cs typeface="Times New Roman" panose="02020603050405020304" pitchFamily="18" charset="0"/>
                    </a:rPr>
                    <a:t>ИБС и инфаркт миокарда </a:t>
                  </a:r>
                </a:p>
              </p:txBody>
            </p:sp>
            <p:sp>
              <p:nvSpPr>
                <p:cNvPr id="28" name="Прямоугольник 27">
                  <a:extLst>
                    <a:ext uri="{FF2B5EF4-FFF2-40B4-BE49-F238E27FC236}">
                      <a16:creationId xmlns:a16="http://schemas.microsoft.com/office/drawing/2014/main" id="{B487E5D3-9CF6-4EA6-B2F4-6A243DBAFB0C}"/>
                    </a:ext>
                  </a:extLst>
                </p:cNvPr>
                <p:cNvSpPr/>
                <p:nvPr/>
              </p:nvSpPr>
              <p:spPr>
                <a:xfrm>
                  <a:off x="8866293" y="3990280"/>
                  <a:ext cx="3738686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b="1" dirty="0" err="1">
                      <a:cs typeface="Times New Roman" panose="02020603050405020304" pitchFamily="18" charset="0"/>
                    </a:rPr>
                    <a:t>doi</a:t>
                  </a:r>
                  <a:r>
                    <a:rPr lang="en-US" sz="1400" b="1" dirty="0">
                      <a:cs typeface="Times New Roman" panose="02020603050405020304" pitchFamily="18" charset="0"/>
                    </a:rPr>
                    <a:t>: 10.1055/s-0034-1382288</a:t>
                  </a:r>
                  <a:endParaRPr lang="ru-RU" sz="1400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15090FF3-CDE9-4D7E-B54A-237A75C88351}"/>
                    </a:ext>
                  </a:extLst>
                </p:cNvPr>
                <p:cNvSpPr/>
                <p:nvPr/>
              </p:nvSpPr>
              <p:spPr>
                <a:xfrm>
                  <a:off x="6043901" y="4024718"/>
                  <a:ext cx="3816293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b="1" i="0" dirty="0" err="1">
                      <a:effectLst/>
                      <a:latin typeface="BlinkMacSystemFont"/>
                    </a:rPr>
                    <a:t>doi</a:t>
                  </a:r>
                  <a:r>
                    <a:rPr lang="en-US" sz="1400" b="1" i="0" dirty="0">
                      <a:effectLst/>
                      <a:latin typeface="BlinkMacSystemFont"/>
                    </a:rPr>
                    <a:t>: 10.1378/chest.128.3.1580</a:t>
                  </a:r>
                  <a:endParaRPr lang="en-US" sz="1400" b="1" i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48D24B4-3481-40B1-AE77-B778C407D4E2}"/>
                    </a:ext>
                  </a:extLst>
                </p:cNvPr>
                <p:cNvSpPr txBox="1"/>
                <p:nvPr/>
              </p:nvSpPr>
              <p:spPr>
                <a:xfrm>
                  <a:off x="5887827" y="1180131"/>
                  <a:ext cx="3155594" cy="9541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ru-RU" sz="1400" dirty="0">
                      <a:cs typeface="Times New Roman" panose="02020603050405020304" pitchFamily="18" charset="0"/>
                    </a:rPr>
                    <a:t>Различия в степени </a:t>
                  </a:r>
                  <a:r>
                    <a:rPr lang="ru-RU" sz="1400" dirty="0" err="1">
                      <a:cs typeface="Times New Roman" panose="02020603050405020304" pitchFamily="18" charset="0"/>
                    </a:rPr>
                    <a:t>кальцификации</a:t>
                  </a:r>
                  <a:r>
                    <a:rPr lang="ru-RU" sz="1400" dirty="0">
                      <a:cs typeface="Times New Roman" panose="02020603050405020304" pitchFamily="18" charset="0"/>
                    </a:rPr>
                    <a:t> грудной аорты относительно </a:t>
                  </a:r>
                </a:p>
                <a:p>
                  <a:r>
                    <a:rPr lang="ru-RU" sz="1400" dirty="0">
                      <a:cs typeface="Times New Roman" panose="02020603050405020304" pitchFamily="18" charset="0"/>
                    </a:rPr>
                    <a:t>контрольной  группы с учетом факторов риска</a:t>
                  </a:r>
                </a:p>
              </p:txBody>
            </p:sp>
            <p:pic>
              <p:nvPicPr>
                <p:cNvPr id="31" name="Рисунок 30">
                  <a:extLst>
                    <a:ext uri="{FF2B5EF4-FFF2-40B4-BE49-F238E27FC236}">
                      <a16:creationId xmlns:a16="http://schemas.microsoft.com/office/drawing/2014/main" id="{7BEDAF1A-C780-4D72-B132-7FD60258E2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20043" y="1609386"/>
                  <a:ext cx="2317376" cy="2428462"/>
                </a:xfrm>
                <a:prstGeom prst="rect">
                  <a:avLst/>
                </a:prstGeom>
              </p:spPr>
            </p:pic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2678042-808E-4675-A856-102873ED56A4}"/>
                    </a:ext>
                  </a:extLst>
                </p:cNvPr>
                <p:cNvSpPr txBox="1"/>
                <p:nvPr/>
              </p:nvSpPr>
              <p:spPr>
                <a:xfrm>
                  <a:off x="3602579" y="4024718"/>
                  <a:ext cx="220136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err="1">
                      <a:cs typeface="Times New Roman" panose="02020603050405020304" pitchFamily="18" charset="0"/>
                    </a:rPr>
                    <a:t>doi</a:t>
                  </a:r>
                  <a:r>
                    <a:rPr lang="en-US" sz="1400" b="1" dirty="0">
                      <a:cs typeface="Times New Roman" panose="02020603050405020304" pitchFamily="18" charset="0"/>
                    </a:rPr>
                    <a:t>: 10.1159/000341234</a:t>
                  </a:r>
                  <a:endParaRPr lang="ru-RU" sz="1400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FC8DC91-EFCB-46C8-BDD7-0E4050140BB9}"/>
                    </a:ext>
                  </a:extLst>
                </p:cNvPr>
                <p:cNvSpPr txBox="1"/>
                <p:nvPr/>
              </p:nvSpPr>
              <p:spPr>
                <a:xfrm>
                  <a:off x="3055375" y="1193261"/>
                  <a:ext cx="3155593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ru-RU" sz="1400" dirty="0">
                      <a:cs typeface="Times New Roman" panose="02020603050405020304" pitchFamily="18" charset="0"/>
                    </a:rPr>
                    <a:t>Толщина комплекса интима-медиа сонных артерий ниже у пациентов с аневризмой восходящего отдела аорты</a:t>
                  </a:r>
                </a:p>
              </p:txBody>
            </p:sp>
            <p:pic>
              <p:nvPicPr>
                <p:cNvPr id="34" name="Рисунок 33">
                  <a:extLst>
                    <a:ext uri="{FF2B5EF4-FFF2-40B4-BE49-F238E27FC236}">
                      <a16:creationId xmlns:a16="http://schemas.microsoft.com/office/drawing/2014/main" id="{763464CF-14AC-4DD6-AED7-C153406561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49412" y="2013555"/>
                  <a:ext cx="1567520" cy="200560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</p:grp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FCE049A3-2BD8-499E-966D-94132AE1A6FE}"/>
                </a:ext>
              </a:extLst>
            </p:cNvPr>
            <p:cNvGrpSpPr/>
            <p:nvPr/>
          </p:nvGrpSpPr>
          <p:grpSpPr>
            <a:xfrm>
              <a:off x="443913" y="357547"/>
              <a:ext cx="3184933" cy="3216203"/>
              <a:chOff x="601123" y="232258"/>
              <a:chExt cx="3387771" cy="3216203"/>
            </a:xfrm>
          </p:grpSpPr>
          <p:sp>
            <p:nvSpPr>
              <p:cNvPr id="21" name="Стрелка: вправо 20">
                <a:extLst>
                  <a:ext uri="{FF2B5EF4-FFF2-40B4-BE49-F238E27FC236}">
                    <a16:creationId xmlns:a16="http://schemas.microsoft.com/office/drawing/2014/main" id="{F3042372-3A63-48E3-A222-B6DA458F39F9}"/>
                  </a:ext>
                </a:extLst>
              </p:cNvPr>
              <p:cNvSpPr/>
              <p:nvPr/>
            </p:nvSpPr>
            <p:spPr>
              <a:xfrm>
                <a:off x="619556" y="232258"/>
                <a:ext cx="3369338" cy="3216203"/>
              </a:xfrm>
              <a:prstGeom prst="rightArrow">
                <a:avLst>
                  <a:gd name="adj1" fmla="val 89671"/>
                  <a:gd name="adj2" fmla="val 301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B81744-2DBF-462F-B420-8734DC45F2C9}"/>
                  </a:ext>
                </a:extLst>
              </p:cNvPr>
              <p:cNvSpPr txBox="1"/>
              <p:nvPr/>
            </p:nvSpPr>
            <p:spPr>
              <a:xfrm>
                <a:off x="601123" y="905970"/>
                <a:ext cx="309237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/>
                  <a:t>Взаимодействие между аневризмой восходящей арты (АВА) и атеросклерозом сосудов различных бассейнов, возможно, протекает по принципу обратной </a:t>
                </a:r>
                <a:r>
                  <a:rPr lang="ru-RU" sz="1600" b="1" dirty="0" err="1"/>
                  <a:t>коморбидности</a:t>
                </a:r>
                <a:r>
                  <a:rPr lang="ru-RU" sz="1600" b="1" dirty="0"/>
                  <a:t> 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68D7092-5E03-49C2-B1BE-33AC6FE32405}"/>
              </a:ext>
            </a:extLst>
          </p:cNvPr>
          <p:cNvSpPr txBox="1"/>
          <p:nvPr/>
        </p:nvSpPr>
        <p:spPr>
          <a:xfrm>
            <a:off x="5399259" y="258"/>
            <a:ext cx="6177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Актуальность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ED1F5EF-56EF-4562-B696-21336D260444}"/>
              </a:ext>
            </a:extLst>
          </p:cNvPr>
          <p:cNvGrpSpPr/>
          <p:nvPr/>
        </p:nvGrpSpPr>
        <p:grpSpPr>
          <a:xfrm>
            <a:off x="435899" y="3626031"/>
            <a:ext cx="11485461" cy="1919508"/>
            <a:chOff x="435899" y="3707919"/>
            <a:chExt cx="11485461" cy="1919508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FEFE6872-B073-4F88-A082-D558B16F63DE}"/>
                </a:ext>
              </a:extLst>
            </p:cNvPr>
            <p:cNvSpPr/>
            <p:nvPr/>
          </p:nvSpPr>
          <p:spPr>
            <a:xfrm>
              <a:off x="3182287" y="3707919"/>
              <a:ext cx="8739073" cy="191950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трелка: вправо 34">
              <a:extLst>
                <a:ext uri="{FF2B5EF4-FFF2-40B4-BE49-F238E27FC236}">
                  <a16:creationId xmlns:a16="http://schemas.microsoft.com/office/drawing/2014/main" id="{F746A80B-FDDB-48F7-B17E-97395A346BB9}"/>
                </a:ext>
              </a:extLst>
            </p:cNvPr>
            <p:cNvSpPr/>
            <p:nvPr/>
          </p:nvSpPr>
          <p:spPr>
            <a:xfrm>
              <a:off x="435899" y="3842261"/>
              <a:ext cx="2852931" cy="1668256"/>
            </a:xfrm>
            <a:prstGeom prst="rightArrow">
              <a:avLst>
                <a:gd name="adj1" fmla="val 89671"/>
                <a:gd name="adj2" fmla="val 36307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9BD81B51-5B1B-4560-9BBE-70FE8A733171}"/>
                </a:ext>
              </a:extLst>
            </p:cNvPr>
            <p:cNvSpPr/>
            <p:nvPr/>
          </p:nvSpPr>
          <p:spPr>
            <a:xfrm>
              <a:off x="443852" y="4125035"/>
              <a:ext cx="27003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Данные о взаимовлиянии аневризмы и атеросклероза восходящей аорты противоречивы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8ADE40-D628-4F3F-8B5D-F95C6F7D1E77}"/>
                </a:ext>
              </a:extLst>
            </p:cNvPr>
            <p:cNvSpPr txBox="1"/>
            <p:nvPr/>
          </p:nvSpPr>
          <p:spPr>
            <a:xfrm>
              <a:off x="5743202" y="3754619"/>
              <a:ext cx="2027051" cy="18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“Big Data” Analyses</a:t>
              </a:r>
              <a:r>
                <a:rPr lang="ru-RU" sz="1400" dirty="0"/>
                <a:t>:</a:t>
              </a:r>
            </a:p>
            <a:p>
              <a:r>
                <a:rPr lang="en-US" sz="1400" dirty="0"/>
                <a:t> </a:t>
              </a:r>
              <a:r>
                <a:rPr lang="ru-RU" sz="1400" dirty="0"/>
                <a:t>Аневризма восходящей аорты обеспечивает защиту от атеросклероза сосудов различных бассейнов, в том числе и аорты </a:t>
              </a:r>
            </a:p>
            <a:p>
              <a:r>
                <a:rPr lang="en-US" sz="1400" b="1" dirty="0" err="1"/>
                <a:t>doi</a:t>
              </a:r>
              <a:r>
                <a:rPr lang="en-US" sz="1400" b="1" dirty="0"/>
                <a:t>: 10.59249/LNDZ2964</a:t>
              </a:r>
              <a:endParaRPr lang="ru-RU" sz="1400" b="1" dirty="0"/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AAAE3A52-7B0E-4177-9D65-E0D709BC3C46}"/>
                </a:ext>
              </a:extLst>
            </p:cNvPr>
            <p:cNvGrpSpPr/>
            <p:nvPr/>
          </p:nvGrpSpPr>
          <p:grpSpPr>
            <a:xfrm>
              <a:off x="7797162" y="3753029"/>
              <a:ext cx="4017691" cy="1815882"/>
              <a:chOff x="7981011" y="3746049"/>
              <a:chExt cx="4017691" cy="1815882"/>
            </a:xfrm>
            <a:solidFill>
              <a:schemeClr val="bg1"/>
            </a:solidFill>
          </p:grpSpPr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65A5FA92-10B8-4037-AAD5-0C7E15A676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9752" t="6235" b="66638"/>
              <a:stretch/>
            </p:blipFill>
            <p:spPr>
              <a:xfrm>
                <a:off x="10012123" y="3746138"/>
                <a:ext cx="1986579" cy="1347707"/>
              </a:xfrm>
              <a:prstGeom prst="rect">
                <a:avLst/>
              </a:prstGeom>
              <a:grpFill/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F60F37-568C-4A0D-BCF0-74373E066AB6}"/>
                  </a:ext>
                </a:extLst>
              </p:cNvPr>
              <p:cNvSpPr txBox="1"/>
              <p:nvPr/>
            </p:nvSpPr>
            <p:spPr>
              <a:xfrm>
                <a:off x="10235294" y="3764574"/>
                <a:ext cx="6273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/>
                  <a:t>ДАК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EC84C9E-6A32-4519-A24B-7F0E0A0479E4}"/>
                  </a:ext>
                </a:extLst>
              </p:cNvPr>
              <p:cNvSpPr txBox="1"/>
              <p:nvPr/>
            </p:nvSpPr>
            <p:spPr>
              <a:xfrm>
                <a:off x="10116825" y="4960903"/>
                <a:ext cx="1881316" cy="60016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I</a:t>
                </a:r>
                <a:r>
                  <a:rPr lang="ru-RU" sz="1100" dirty="0"/>
                  <a:t> – интима; </a:t>
                </a:r>
                <a:r>
                  <a:rPr lang="en-US" sz="1100" dirty="0"/>
                  <a:t>M</a:t>
                </a:r>
                <a:r>
                  <a:rPr lang="ru-RU" sz="1100" dirty="0"/>
                  <a:t> – медиа;</a:t>
                </a:r>
              </a:p>
              <a:p>
                <a:r>
                  <a:rPr lang="ru-RU" sz="1100" dirty="0"/>
                  <a:t>ДАК –двустворчатый АК; </a:t>
                </a:r>
                <a:r>
                  <a:rPr lang="ru-RU" sz="1100" dirty="0" err="1"/>
                  <a:t>ТрАК</a:t>
                </a:r>
                <a:r>
                  <a:rPr lang="ru-RU" sz="1100" dirty="0"/>
                  <a:t> – трехстворчатый АК</a:t>
                </a:r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593FD6D-1F62-4191-8DF6-5957BE04899E}"/>
                  </a:ext>
                </a:extLst>
              </p:cNvPr>
              <p:cNvSpPr/>
              <p:nvPr/>
            </p:nvSpPr>
            <p:spPr>
              <a:xfrm>
                <a:off x="7981011" y="3746049"/>
                <a:ext cx="2149887" cy="181588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1400" dirty="0"/>
                  <a:t>Степень атеросклеротических поражений восходящей аорты при аневризме зависит от строения аортального клапана (АК)</a:t>
                </a:r>
              </a:p>
              <a:p>
                <a:r>
                  <a:rPr lang="ru-RU" sz="1400" b="1" dirty="0" err="1"/>
                  <a:t>doi</a:t>
                </a:r>
                <a:r>
                  <a:rPr lang="ru-RU" sz="1400" b="1" dirty="0"/>
                  <a:t>: 10.1016/j.jlr.2023.100338.</a:t>
                </a:r>
              </a:p>
            </p:txBody>
          </p:sp>
        </p:grp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74733C0C-249D-4387-A474-5356A43C9851}"/>
                </a:ext>
              </a:extLst>
            </p:cNvPr>
            <p:cNvSpPr/>
            <p:nvPr/>
          </p:nvSpPr>
          <p:spPr>
            <a:xfrm>
              <a:off x="3315739" y="3748569"/>
              <a:ext cx="2407309" cy="18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/>
                <a:t>Ткани восходящей аорты при аневризме характеризуются прогрессирующим атеросклерозом с тяжелой медиальной дегенерацией </a:t>
              </a:r>
            </a:p>
            <a:p>
              <a:r>
                <a:rPr lang="en-US" sz="1400" b="1" dirty="0" err="1"/>
                <a:t>doi</a:t>
              </a:r>
              <a:r>
                <a:rPr lang="en-US" sz="1400" b="1" dirty="0"/>
                <a:t>: 10.1016/j.atherosclerosis.2013.10.035</a:t>
              </a:r>
              <a:endParaRPr lang="ru-RU" sz="1400" b="1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27D9475-5EC7-48D2-BA67-CB028210FBD8}"/>
              </a:ext>
            </a:extLst>
          </p:cNvPr>
          <p:cNvSpPr txBox="1"/>
          <p:nvPr/>
        </p:nvSpPr>
        <p:spPr>
          <a:xfrm>
            <a:off x="11231749" y="3741589"/>
            <a:ext cx="627353" cy="30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ТрАК</a:t>
            </a:r>
            <a:endParaRPr lang="ru-RU" sz="1400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5C42C5E-DC4C-49AB-A38A-778AFE838BA3}"/>
              </a:ext>
            </a:extLst>
          </p:cNvPr>
          <p:cNvGrpSpPr/>
          <p:nvPr/>
        </p:nvGrpSpPr>
        <p:grpSpPr>
          <a:xfrm>
            <a:off x="443852" y="5615898"/>
            <a:ext cx="11495869" cy="1196421"/>
            <a:chOff x="443852" y="5615898"/>
            <a:chExt cx="11495869" cy="1196421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2A98611-7AB4-4DD0-A2B9-5FE05629ABA2}"/>
                </a:ext>
              </a:extLst>
            </p:cNvPr>
            <p:cNvSpPr/>
            <p:nvPr/>
          </p:nvSpPr>
          <p:spPr>
            <a:xfrm>
              <a:off x="4908732" y="5632149"/>
              <a:ext cx="956356" cy="11801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2FC93C72-104C-4054-8696-3125873F8AF5}"/>
                </a:ext>
              </a:extLst>
            </p:cNvPr>
            <p:cNvGrpSpPr/>
            <p:nvPr/>
          </p:nvGrpSpPr>
          <p:grpSpPr>
            <a:xfrm>
              <a:off x="443852" y="5632149"/>
              <a:ext cx="4528074" cy="1180170"/>
              <a:chOff x="443852" y="5632149"/>
              <a:chExt cx="4528074" cy="1180170"/>
            </a:xfrm>
          </p:grpSpPr>
          <p:sp>
            <p:nvSpPr>
              <p:cNvPr id="41" name="Стрелка: вправо 40">
                <a:extLst>
                  <a:ext uri="{FF2B5EF4-FFF2-40B4-BE49-F238E27FC236}">
                    <a16:creationId xmlns:a16="http://schemas.microsoft.com/office/drawing/2014/main" id="{710C54A4-7895-4AAF-ABDB-6D6F34FC9D0B}"/>
                  </a:ext>
                </a:extLst>
              </p:cNvPr>
              <p:cNvSpPr/>
              <p:nvPr/>
            </p:nvSpPr>
            <p:spPr>
              <a:xfrm>
                <a:off x="443852" y="5632149"/>
                <a:ext cx="4528074" cy="1180170"/>
              </a:xfrm>
              <a:prstGeom prst="rightArrow">
                <a:avLst>
                  <a:gd name="adj1" fmla="val 89671"/>
                  <a:gd name="adj2" fmla="val 3214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175AA2F3-490B-4032-B266-B89E4EA39568}"/>
                  </a:ext>
                </a:extLst>
              </p:cNvPr>
              <p:cNvSpPr/>
              <p:nvPr/>
            </p:nvSpPr>
            <p:spPr>
              <a:xfrm>
                <a:off x="480674" y="5683625"/>
                <a:ext cx="393928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</a:rPr>
                  <a:t>Данные генетических или эпигенетических исследований </a:t>
                </a:r>
                <a:r>
                  <a:rPr lang="ru-RU" sz="1600" b="1" dirty="0" err="1">
                    <a:solidFill>
                      <a:srgbClr val="C00000"/>
                    </a:solidFill>
                  </a:rPr>
                  <a:t>коморбидности</a:t>
                </a:r>
                <a:r>
                  <a:rPr lang="ru-RU" sz="1600" b="1" dirty="0">
                    <a:solidFill>
                      <a:srgbClr val="C00000"/>
                    </a:solidFill>
                  </a:rPr>
                  <a:t> между АВА и атеросклерозом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E31162-E074-4A83-A661-906D5B9A00E1}"/>
                </a:ext>
              </a:extLst>
            </p:cNvPr>
            <p:cNvSpPr txBox="1"/>
            <p:nvPr/>
          </p:nvSpPr>
          <p:spPr>
            <a:xfrm>
              <a:off x="5166505" y="5819410"/>
              <a:ext cx="11873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17" name="Правая фигурная скобка 16">
              <a:extLst>
                <a:ext uri="{FF2B5EF4-FFF2-40B4-BE49-F238E27FC236}">
                  <a16:creationId xmlns:a16="http://schemas.microsoft.com/office/drawing/2014/main" id="{4A8FE461-600F-4E77-A2B9-5BA5D7C65E3F}"/>
                </a:ext>
              </a:extLst>
            </p:cNvPr>
            <p:cNvSpPr/>
            <p:nvPr/>
          </p:nvSpPr>
          <p:spPr>
            <a:xfrm>
              <a:off x="5878629" y="5638973"/>
              <a:ext cx="389651" cy="1130317"/>
            </a:xfrm>
            <a:prstGeom prst="rightBrace">
              <a:avLst>
                <a:gd name="adj1" fmla="val 8333"/>
                <a:gd name="adj2" fmla="val 5271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3A89394-A803-4C6D-A3B5-95316D5A4A9F}"/>
                </a:ext>
              </a:extLst>
            </p:cNvPr>
            <p:cNvSpPr/>
            <p:nvPr/>
          </p:nvSpPr>
          <p:spPr>
            <a:xfrm>
              <a:off x="6268280" y="5615898"/>
              <a:ext cx="5671441" cy="11387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1700" b="1" dirty="0">
                  <a:solidFill>
                    <a:srgbClr val="C00000"/>
                  </a:solidFill>
                </a:rPr>
                <a:t>Цель исследования: выявить особенности метилирования ДНК в области генов наследственных аневризм восходящей аорты при изолированных формах аневризмы и атеросклероза аорты, а также их сочетании.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961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2FB53F-4745-4D5B-9700-5F023CD4007E}"/>
              </a:ext>
            </a:extLst>
          </p:cNvPr>
          <p:cNvSpPr txBox="1"/>
          <p:nvPr/>
        </p:nvSpPr>
        <p:spPr>
          <a:xfrm>
            <a:off x="307631" y="406968"/>
            <a:ext cx="782627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Группа обследованных включала 6 мужчин (возраст 48-64 года) со спорадической формой аневризмы восходящей аорты и трехстворчатым аортальным клапаном. 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30842-E2DB-42F8-8A61-4A10C16B9ADA}"/>
              </a:ext>
            </a:extLst>
          </p:cNvPr>
          <p:cNvSpPr txBox="1"/>
          <p:nvPr/>
        </p:nvSpPr>
        <p:spPr>
          <a:xfrm>
            <a:off x="5544726" y="66816"/>
            <a:ext cx="13210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Методы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BEC49B-13F9-4E93-A847-BB134C8EA206}"/>
              </a:ext>
            </a:extLst>
          </p:cNvPr>
          <p:cNvSpPr txBox="1"/>
          <p:nvPr/>
        </p:nvSpPr>
        <p:spPr>
          <a:xfrm>
            <a:off x="2478510" y="1173696"/>
            <a:ext cx="479209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Метилирование ДНК оценено в 53 генах, связанных с развитием наследственных аневризм восходящей аорты, среди которых гены категорий: А – сильная связь с заболеванием, В – «потенциальные» гены для диагностики аневризмы восходящей аорты, C – гены, косвенно влияющие на развитие данного заболевания через другие патологии, D – гены, связанные с аневризмой аорты на основании экспериментальных данных и рад других генов (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doi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 10.3390/ijms25158315.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just"/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BFD7B1-4CF1-4346-B5FA-040AE126386C}"/>
              </a:ext>
            </a:extLst>
          </p:cNvPr>
          <p:cNvSpPr txBox="1"/>
          <p:nvPr/>
        </p:nvSpPr>
        <p:spPr>
          <a:xfrm>
            <a:off x="351097" y="5309114"/>
            <a:ext cx="61748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Данные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RRBS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секвенирования обработаны с помощью платформы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DRAGEN Bio-IT v.3.9.5 (Illumina),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 также пакетов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methylKit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limma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К обсуждению результатов привлечены внешние данные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GEO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DataSets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NCBI (GSE46401, GSE202047, GSE84274).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2713D90-4EFE-4BF4-90A2-FCF0539F925C}"/>
              </a:ext>
            </a:extLst>
          </p:cNvPr>
          <p:cNvGrpSpPr/>
          <p:nvPr/>
        </p:nvGrpSpPr>
        <p:grpSpPr>
          <a:xfrm>
            <a:off x="7286433" y="4132015"/>
            <a:ext cx="4704559" cy="2585323"/>
            <a:chOff x="460248" y="3700353"/>
            <a:chExt cx="5472719" cy="280699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C2605915-3807-4475-9AED-59E8564DE590}"/>
                </a:ext>
              </a:extLst>
            </p:cNvPr>
            <p:cNvSpPr/>
            <p:nvPr/>
          </p:nvSpPr>
          <p:spPr>
            <a:xfrm>
              <a:off x="460248" y="3700353"/>
              <a:ext cx="5472719" cy="28069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CB62D42-A91A-46AF-92C0-82C153510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517" y="3888911"/>
              <a:ext cx="5055538" cy="2520767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806573-3D0D-4BBD-8BB3-0FC53ECF5194}"/>
              </a:ext>
            </a:extLst>
          </p:cNvPr>
          <p:cNvGrpSpPr/>
          <p:nvPr/>
        </p:nvGrpSpPr>
        <p:grpSpPr>
          <a:xfrm>
            <a:off x="391551" y="1201028"/>
            <a:ext cx="1935888" cy="2808290"/>
            <a:chOff x="9639966" y="1733107"/>
            <a:chExt cx="2091786" cy="2806995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F4C86F7E-56D9-455B-AE50-4CBA55B89FDF}"/>
                </a:ext>
              </a:extLst>
            </p:cNvPr>
            <p:cNvSpPr/>
            <p:nvPr/>
          </p:nvSpPr>
          <p:spPr>
            <a:xfrm>
              <a:off x="9639966" y="1733107"/>
              <a:ext cx="2091786" cy="28069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56F6D7F-D44F-4ED1-BF25-1799961D7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6534" y="1766807"/>
              <a:ext cx="1738648" cy="264822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FA0E4F8-2197-4AA1-A523-9032B3707744}"/>
              </a:ext>
            </a:extLst>
          </p:cNvPr>
          <p:cNvSpPr txBox="1"/>
          <p:nvPr/>
        </p:nvSpPr>
        <p:spPr>
          <a:xfrm>
            <a:off x="307631" y="4083398"/>
            <a:ext cx="64122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Метилирование оценено с помощью RRBS секвенирования в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биоптатах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восходящей аорты: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дилатированной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тубулярной части (1); нерасширенной проксимальной части дуги аорты (2); атеросклеротической бляшки проксимальной части дуги. 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6AF4EC2-B76C-4D22-A1C9-B0E6A55DEA5A}"/>
              </a:ext>
            </a:extLst>
          </p:cNvPr>
          <p:cNvGrpSpPr/>
          <p:nvPr/>
        </p:nvGrpSpPr>
        <p:grpSpPr>
          <a:xfrm>
            <a:off x="7491011" y="896337"/>
            <a:ext cx="4499981" cy="3187061"/>
            <a:chOff x="7300468" y="822257"/>
            <a:chExt cx="4499981" cy="3187061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46400CFD-61BA-4379-ACBB-72C70753B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9808" y="822257"/>
              <a:ext cx="4430641" cy="318706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CB7502-79F9-4D87-B782-ED8C8492B96F}"/>
                </a:ext>
              </a:extLst>
            </p:cNvPr>
            <p:cNvSpPr txBox="1"/>
            <p:nvPr/>
          </p:nvSpPr>
          <p:spPr>
            <a:xfrm>
              <a:off x="7300468" y="1045571"/>
              <a:ext cx="323165" cy="2568006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r>
                <a:rPr lang="ru-RU" sz="900" dirty="0"/>
                <a:t>Адаптировано из [</a:t>
              </a:r>
              <a:r>
                <a:rPr lang="ru-RU" sz="900" dirty="0" err="1"/>
                <a:t>Renard</a:t>
              </a:r>
              <a:r>
                <a:rPr lang="ru-RU" sz="900" dirty="0"/>
                <a:t> M. </a:t>
              </a:r>
              <a:r>
                <a:rPr lang="ru-RU" sz="900" dirty="0" err="1"/>
                <a:t>et</a:t>
              </a:r>
              <a:r>
                <a:rPr lang="ru-RU" sz="900" dirty="0"/>
                <a:t> </a:t>
              </a:r>
              <a:r>
                <a:rPr lang="ru-RU" sz="900" dirty="0" err="1"/>
                <a:t>al</a:t>
              </a:r>
              <a:r>
                <a:rPr lang="ru-RU" sz="900" dirty="0"/>
                <a:t>., 2018].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96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735426-6693-46B3-8F12-92231C110488}"/>
              </a:ext>
            </a:extLst>
          </p:cNvPr>
          <p:cNvSpPr txBox="1"/>
          <p:nvPr/>
        </p:nvSpPr>
        <p:spPr>
          <a:xfrm>
            <a:off x="5434487" y="1157011"/>
            <a:ext cx="65364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 тканях атеросклеротической бляшки аорты в сочетании с аневризмой обнаружены ДМС в генах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NOTCH1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GATA5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относительно тканей нерасширенной области аорты.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Гиперметилированный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CpG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сайт chr9:136516253 (сборка GRCh38/hg38; Δβ=0,40) выявлен в девятом интроне гена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NOTCH1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, в области энхансера EH38E2736741 (согласно ENCODE). Согласно внешним данным, другие позиции chr9:136511900 (cg14065526; 15 интрон) и chr9:136543838 (cg01909856; 2 интрон)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гиперметилированы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(Δβ=0,44 и 0,27) в восходящей аорте при ее острой диссекции относительно интактной ткани аорты [GSE202047]. Последний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CpG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сайт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гипометилирован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и в атеросклеротической бляшке восходящей аорты у пациентов с атеросклерозом по сравнению с ее интактными областями (Δβ=-0,06) [GSE46401].   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C42E39-BE09-4089-8607-822900AE501B}"/>
              </a:ext>
            </a:extLst>
          </p:cNvPr>
          <p:cNvSpPr/>
          <p:nvPr/>
        </p:nvSpPr>
        <p:spPr>
          <a:xfrm>
            <a:off x="5324989" y="91702"/>
            <a:ext cx="1429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Результаты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B1417D-DDB5-40F0-B2F5-4DB112630B8C}"/>
              </a:ext>
            </a:extLst>
          </p:cNvPr>
          <p:cNvSpPr/>
          <p:nvPr/>
        </p:nvSpPr>
        <p:spPr>
          <a:xfrm>
            <a:off x="294488" y="528458"/>
            <a:ext cx="11511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 последовательности 53 генов наследственных аневризм не выявлено дифференциально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метилированных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CpG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-сайтов (ДМС) между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дилатированной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и нерасширенной областями аорты(|Δβ| ≥ 0,02 и FDR&lt;0,05) 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807CB0-357C-4912-9216-8886F63C9368}"/>
              </a:ext>
            </a:extLst>
          </p:cNvPr>
          <p:cNvSpPr/>
          <p:nvPr/>
        </p:nvSpPr>
        <p:spPr>
          <a:xfrm>
            <a:off x="328487" y="5762517"/>
            <a:ext cx="11723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и зарегистрировано умеренное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гипометилирование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при острой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диссекции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(Δβ=-0,06-0,08) [GSE202047, GSE84274], но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гиперметилирование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при атеросклерозе (Δβ=0,08) [GSE46401]. Результаты настоящего исследования согласуются с данными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Lacey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M.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et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al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. (2019), которые показали важную роль дифференциального метилирования ДНК в области энхансеров аорты при атеросклерозе [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doi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 10.1016/j.atherosclerosis.2018.11.031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]. 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D2CA2A4-84A9-4CD4-A9A6-C9D20E7E914B}"/>
              </a:ext>
            </a:extLst>
          </p:cNvPr>
          <p:cNvGrpSpPr/>
          <p:nvPr/>
        </p:nvGrpSpPr>
        <p:grpSpPr>
          <a:xfrm>
            <a:off x="294488" y="1668458"/>
            <a:ext cx="5271381" cy="3613173"/>
            <a:chOff x="2784143" y="733639"/>
            <a:chExt cx="5271381" cy="3613173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79CB83F-76BF-4628-AFCF-2D5F212C8CCA}"/>
                </a:ext>
              </a:extLst>
            </p:cNvPr>
            <p:cNvSpPr/>
            <p:nvPr/>
          </p:nvSpPr>
          <p:spPr>
            <a:xfrm>
              <a:off x="2784143" y="751613"/>
              <a:ext cx="5063320" cy="35951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F40F791F-0ED8-4E47-A0EE-23BD7B86D108}"/>
                </a:ext>
              </a:extLst>
            </p:cNvPr>
            <p:cNvGrpSpPr/>
            <p:nvPr/>
          </p:nvGrpSpPr>
          <p:grpSpPr>
            <a:xfrm>
              <a:off x="2825086" y="733639"/>
              <a:ext cx="5230438" cy="3524462"/>
              <a:chOff x="2825086" y="774583"/>
              <a:chExt cx="5230438" cy="3524462"/>
            </a:xfrm>
          </p:grpSpPr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260BFD93-D111-4141-BB5B-1EA8C9E194A6}"/>
                  </a:ext>
                </a:extLst>
              </p:cNvPr>
              <p:cNvSpPr/>
              <p:nvPr/>
            </p:nvSpPr>
            <p:spPr>
              <a:xfrm>
                <a:off x="2913799" y="3289925"/>
                <a:ext cx="4844954" cy="100912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8E9E098C-501D-462B-8247-B12A2FE6C239}"/>
                  </a:ext>
                </a:extLst>
              </p:cNvPr>
              <p:cNvSpPr/>
              <p:nvPr/>
            </p:nvSpPr>
            <p:spPr>
              <a:xfrm>
                <a:off x="2913798" y="2315655"/>
                <a:ext cx="4844954" cy="9233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D35CF29C-275B-4B7F-906C-E79D16383ED8}"/>
                  </a:ext>
                </a:extLst>
              </p:cNvPr>
              <p:cNvSpPr/>
              <p:nvPr/>
            </p:nvSpPr>
            <p:spPr>
              <a:xfrm>
                <a:off x="2913798" y="1125940"/>
                <a:ext cx="4844954" cy="113877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D5DC9F-8234-4294-91A9-B68870CCB60D}"/>
                  </a:ext>
                </a:extLst>
              </p:cNvPr>
              <p:cNvSpPr txBox="1"/>
              <p:nvPr/>
            </p:nvSpPr>
            <p:spPr>
              <a:xfrm>
                <a:off x="2961564" y="1125940"/>
                <a:ext cx="3036627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err="1">
                    <a:solidFill>
                      <a:srgbClr val="C00000"/>
                    </a:solidFill>
                  </a:rPr>
                  <a:t>Коморбидность</a:t>
                </a:r>
                <a:endParaRPr lang="ru-RU" b="1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ru-RU" b="1" dirty="0">
                    <a:solidFill>
                      <a:srgbClr val="C00000"/>
                    </a:solidFill>
                  </a:rPr>
                  <a:t>аневризмы и атеросклероза восходящей аорты </a:t>
                </a:r>
              </a:p>
              <a:p>
                <a:pPr algn="ctr"/>
                <a:r>
                  <a:rPr lang="ru-RU" sz="1400" b="1" dirty="0">
                    <a:solidFill>
                      <a:srgbClr val="C00000"/>
                    </a:solidFill>
                  </a:rPr>
                  <a:t>(настоящее исследование)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3731E45-A441-4709-AF8B-B98C5D9BC81C}"/>
                  </a:ext>
                </a:extLst>
              </p:cNvPr>
              <p:cNvSpPr txBox="1"/>
              <p:nvPr/>
            </p:nvSpPr>
            <p:spPr>
              <a:xfrm>
                <a:off x="3145809" y="2315654"/>
                <a:ext cx="29956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1">
                        <a:lumMod val="50000"/>
                      </a:schemeClr>
                    </a:solidFill>
                  </a:rPr>
                  <a:t>Расслоение восходящей аорты без атеросклероза аорты </a:t>
                </a: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</a:rPr>
                  <a:t>[GSE202047]</a:t>
                </a:r>
                <a:endParaRPr lang="ru-RU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9430610-BA7F-4069-99B6-CB76FE855BE9}"/>
                  </a:ext>
                </a:extLst>
              </p:cNvPr>
              <p:cNvSpPr txBox="1"/>
              <p:nvPr/>
            </p:nvSpPr>
            <p:spPr>
              <a:xfrm>
                <a:off x="2825086" y="3289925"/>
                <a:ext cx="36371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/>
                  <a:t>Атеросклероз восходящей </a:t>
                </a:r>
              </a:p>
              <a:p>
                <a:pPr algn="ctr"/>
                <a:r>
                  <a:rPr lang="ru-RU" dirty="0"/>
                  <a:t>аорты без аневризмы и расслоения аорты </a:t>
                </a:r>
                <a:r>
                  <a:rPr lang="en-US" sz="1400" dirty="0"/>
                  <a:t>[GSE46401]</a:t>
                </a:r>
                <a:endParaRPr lang="ru-RU" sz="14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E175BF-3E75-4DD0-8C6A-3FBE4FD33BC4}"/>
                  </a:ext>
                </a:extLst>
              </p:cNvPr>
              <p:cNvSpPr txBox="1"/>
              <p:nvPr/>
            </p:nvSpPr>
            <p:spPr>
              <a:xfrm>
                <a:off x="2961564" y="774583"/>
                <a:ext cx="298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/>
                  <a:t>Метилирование </a:t>
                </a:r>
                <a:r>
                  <a:rPr lang="en-US" b="1" dirty="0"/>
                  <a:t>CpG-</a:t>
                </a:r>
                <a:r>
                  <a:rPr lang="ru-RU" b="1" dirty="0"/>
                  <a:t>сайтов</a:t>
                </a:r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EC2BE1FF-EC40-4AD7-8580-889C7681EB48}"/>
                  </a:ext>
                </a:extLst>
              </p:cNvPr>
              <p:cNvSpPr/>
              <p:nvPr/>
            </p:nvSpPr>
            <p:spPr>
              <a:xfrm>
                <a:off x="5759226" y="792557"/>
                <a:ext cx="22962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i="1" dirty="0"/>
                  <a:t>   </a:t>
                </a:r>
                <a:r>
                  <a:rPr lang="en-US" b="1" i="1" dirty="0"/>
                  <a:t>NOTCH1</a:t>
                </a:r>
                <a:r>
                  <a:rPr lang="ru-RU" b="1" i="1" dirty="0"/>
                  <a:t>     </a:t>
                </a:r>
                <a:r>
                  <a:rPr lang="en-US" b="1" i="1" dirty="0"/>
                  <a:t>GATA5 </a:t>
                </a:r>
                <a:endParaRPr lang="ru-RU" b="1" i="1" dirty="0"/>
              </a:p>
            </p:txBody>
          </p:sp>
          <p:sp>
            <p:nvSpPr>
              <p:cNvPr id="33" name="Стрелка: вниз 32">
                <a:extLst>
                  <a:ext uri="{FF2B5EF4-FFF2-40B4-BE49-F238E27FC236}">
                    <a16:creationId xmlns:a16="http://schemas.microsoft.com/office/drawing/2014/main" id="{D3D6B25F-3523-476E-A64A-EC7ED762543F}"/>
                  </a:ext>
                </a:extLst>
              </p:cNvPr>
              <p:cNvSpPr/>
              <p:nvPr/>
            </p:nvSpPr>
            <p:spPr>
              <a:xfrm rot="10800000">
                <a:off x="6045954" y="1348871"/>
                <a:ext cx="518615" cy="620328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Стрелка: вниз 33">
                <a:extLst>
                  <a:ext uri="{FF2B5EF4-FFF2-40B4-BE49-F238E27FC236}">
                    <a16:creationId xmlns:a16="http://schemas.microsoft.com/office/drawing/2014/main" id="{5B23F07B-6526-487C-B225-8213F781F9E8}"/>
                  </a:ext>
                </a:extLst>
              </p:cNvPr>
              <p:cNvSpPr/>
              <p:nvPr/>
            </p:nvSpPr>
            <p:spPr>
              <a:xfrm rot="10800000">
                <a:off x="7103653" y="1347317"/>
                <a:ext cx="518615" cy="620328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Стрелка: вниз 34">
                <a:extLst>
                  <a:ext uri="{FF2B5EF4-FFF2-40B4-BE49-F238E27FC236}">
                    <a16:creationId xmlns:a16="http://schemas.microsoft.com/office/drawing/2014/main" id="{3AAEC9E5-A865-4D6F-BA3E-AF6DCDC57715}"/>
                  </a:ext>
                </a:extLst>
              </p:cNvPr>
              <p:cNvSpPr/>
              <p:nvPr/>
            </p:nvSpPr>
            <p:spPr>
              <a:xfrm rot="10800000">
                <a:off x="6045954" y="2374083"/>
                <a:ext cx="518615" cy="620328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Стрелка: вниз 35">
                <a:extLst>
                  <a:ext uri="{FF2B5EF4-FFF2-40B4-BE49-F238E27FC236}">
                    <a16:creationId xmlns:a16="http://schemas.microsoft.com/office/drawing/2014/main" id="{474C2357-8DF5-4520-91B4-ED478465B3A4}"/>
                  </a:ext>
                </a:extLst>
              </p:cNvPr>
              <p:cNvSpPr/>
              <p:nvPr/>
            </p:nvSpPr>
            <p:spPr>
              <a:xfrm rot="10800000">
                <a:off x="7103652" y="3404027"/>
                <a:ext cx="518615" cy="620328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Стрелка: вниз 36">
                <a:extLst>
                  <a:ext uri="{FF2B5EF4-FFF2-40B4-BE49-F238E27FC236}">
                    <a16:creationId xmlns:a16="http://schemas.microsoft.com/office/drawing/2014/main" id="{31A44042-15D4-449C-985D-CC56AEF16D5F}"/>
                  </a:ext>
                </a:extLst>
              </p:cNvPr>
              <p:cNvSpPr/>
              <p:nvPr/>
            </p:nvSpPr>
            <p:spPr>
              <a:xfrm>
                <a:off x="7103653" y="2460779"/>
                <a:ext cx="518615" cy="6203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Стрелка: вниз 37">
                <a:extLst>
                  <a:ext uri="{FF2B5EF4-FFF2-40B4-BE49-F238E27FC236}">
                    <a16:creationId xmlns:a16="http://schemas.microsoft.com/office/drawing/2014/main" id="{74909C33-653A-416B-9FC5-78B0166132DA}"/>
                  </a:ext>
                </a:extLst>
              </p:cNvPr>
              <p:cNvSpPr/>
              <p:nvPr/>
            </p:nvSpPr>
            <p:spPr>
              <a:xfrm>
                <a:off x="6045954" y="3444240"/>
                <a:ext cx="518615" cy="6203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0BA49C6-6658-4B2F-8655-81872A6E3B70}"/>
              </a:ext>
            </a:extLst>
          </p:cNvPr>
          <p:cNvSpPr/>
          <p:nvPr/>
        </p:nvSpPr>
        <p:spPr>
          <a:xfrm>
            <a:off x="5380042" y="4555612"/>
            <a:ext cx="6627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 5’-области гена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GATA5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выявлен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CpG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сайт chr20:62476553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гиперметилированный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в атеросклеротической бляшке аорты относительно тканей как нерасширенной (Δβ=32,6), так и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дилатированной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(Δβ=30,3) областей. В данном регионе, содержащем энхансер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EH38E2128121 (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согласно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ENCODE),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1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78A61F-2C0B-4413-87F4-570E1A607CCA}"/>
              </a:ext>
            </a:extLst>
          </p:cNvPr>
          <p:cNvSpPr txBox="1"/>
          <p:nvPr/>
        </p:nvSpPr>
        <p:spPr>
          <a:xfrm>
            <a:off x="1974005" y="1392514"/>
            <a:ext cx="84870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 больных с аневризмой и атеросклерозом восходящей аорты ткани атеросклеротических бляшек характеризуются дифференциальным метилированием в области энхансеров генов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NOTCH1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GATA5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относительно нерасширенной ее части.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590143-7544-40A6-A771-4936913F77C4}"/>
              </a:ext>
            </a:extLst>
          </p:cNvPr>
          <p:cNvSpPr/>
          <p:nvPr/>
        </p:nvSpPr>
        <p:spPr>
          <a:xfrm>
            <a:off x="5354631" y="473838"/>
            <a:ext cx="1101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Выводы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E338B6-9AB1-4C81-9D62-351AEBC8791B}"/>
              </a:ext>
            </a:extLst>
          </p:cNvPr>
          <p:cNvSpPr txBox="1"/>
          <p:nvPr/>
        </p:nvSpPr>
        <p:spPr>
          <a:xfrm>
            <a:off x="1974005" y="3429000"/>
            <a:ext cx="8835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комобидности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аневризмы/атеросклероза восходящей аорты и изолированных патологиях аорты (расслоение восходящей аорты, атеросклероз  восходящей аорты) наблюдается разнонаправленное метилирование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CpG-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сайтов генов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NOTCH1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GATA5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8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6206</TotalTime>
  <Words>891</Words>
  <Application>Microsoft Office PowerPoint</Application>
  <PresentationFormat>Широкоэкранный</PresentationFormat>
  <Paragraphs>55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BlinkMacSystemFont</vt:lpstr>
      <vt:lpstr>Calibri</vt:lpstr>
      <vt:lpstr>Calibri Light</vt:lpstr>
      <vt:lpstr>Тема Office</vt:lpstr>
      <vt:lpstr>Метилирование генов наследственных аневризм при аортопатиях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Метилирование генов наследственных аневризм при аортопатиях</dc:title>
  <dc:creator>Irina Goncharova</dc:creator>
  <cp:lastModifiedBy>user</cp:lastModifiedBy>
  <cp:revision>48</cp:revision>
  <dcterms:created xsi:type="dcterms:W3CDTF">2025-04-16T03:51:32Z</dcterms:created>
  <dcterms:modified xsi:type="dcterms:W3CDTF">2025-04-21T06:39:58Z</dcterms:modified>
</cp:coreProperties>
</file>